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3" r:id="rId4"/>
    <p:sldId id="260" r:id="rId5"/>
    <p:sldId id="259" r:id="rId6"/>
    <p:sldId id="258" r:id="rId7"/>
    <p:sldId id="257" r:id="rId8"/>
    <p:sldId id="261" r:id="rId9"/>
    <p:sldId id="262" r:id="rId10"/>
    <p:sldId id="263" r:id="rId11"/>
    <p:sldId id="265" r:id="rId12"/>
    <p:sldId id="264" r:id="rId13"/>
    <p:sldId id="266" r:id="rId14"/>
    <p:sldId id="270" r:id="rId15"/>
    <p:sldId id="269" r:id="rId16"/>
    <p:sldId id="268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8A534D-DEBC-4FBC-AC00-599592EBE1D8}" type="doc">
      <dgm:prSet loTypeId="urn:microsoft.com/office/officeart/2005/8/layout/hList6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2B40E2A-1B26-43A7-9905-1DC2B8F9F672}">
      <dgm:prSet phldrT="[Text]"/>
      <dgm:spPr/>
      <dgm:t>
        <a:bodyPr/>
        <a:lstStyle/>
        <a:p>
          <a:r>
            <a:rPr lang="cs-CZ" dirty="0" smtClean="0"/>
            <a:t>Obiloviny</a:t>
          </a:r>
          <a:endParaRPr lang="cs-CZ" dirty="0"/>
        </a:p>
      </dgm:t>
    </dgm:pt>
    <dgm:pt modelId="{3797320A-2490-4E2D-9820-2000936E082F}" type="parTrans" cxnId="{C47DD075-F62E-496B-91F6-A098420A0437}">
      <dgm:prSet/>
      <dgm:spPr/>
      <dgm:t>
        <a:bodyPr/>
        <a:lstStyle/>
        <a:p>
          <a:endParaRPr lang="cs-CZ"/>
        </a:p>
      </dgm:t>
    </dgm:pt>
    <dgm:pt modelId="{7E9DAAAB-D09B-469A-9F97-1ED1796AE439}" type="sibTrans" cxnId="{C47DD075-F62E-496B-91F6-A098420A0437}">
      <dgm:prSet/>
      <dgm:spPr/>
      <dgm:t>
        <a:bodyPr/>
        <a:lstStyle/>
        <a:p>
          <a:endParaRPr lang="cs-CZ"/>
        </a:p>
      </dgm:t>
    </dgm:pt>
    <dgm:pt modelId="{428C4EC7-5FA1-4D81-B60C-CDF8F00130C5}">
      <dgm:prSet phldrT="[Text]"/>
      <dgm:spPr/>
      <dgm:t>
        <a:bodyPr/>
        <a:lstStyle/>
        <a:p>
          <a:r>
            <a:rPr lang="cs-CZ" dirty="0" smtClean="0"/>
            <a:t>175g denně</a:t>
          </a:r>
          <a:endParaRPr lang="cs-CZ" dirty="0"/>
        </a:p>
      </dgm:t>
    </dgm:pt>
    <dgm:pt modelId="{BCBF1C12-4A32-45A1-87D9-27F1A5E3480E}" type="parTrans" cxnId="{2FF45A85-9F82-451D-91BD-13C14BF3FD9A}">
      <dgm:prSet/>
      <dgm:spPr/>
      <dgm:t>
        <a:bodyPr/>
        <a:lstStyle/>
        <a:p>
          <a:endParaRPr lang="cs-CZ"/>
        </a:p>
      </dgm:t>
    </dgm:pt>
    <dgm:pt modelId="{1C4A518A-9A68-4C90-A650-8CD5664C57EB}" type="sibTrans" cxnId="{2FF45A85-9F82-451D-91BD-13C14BF3FD9A}">
      <dgm:prSet/>
      <dgm:spPr/>
      <dgm:t>
        <a:bodyPr/>
        <a:lstStyle/>
        <a:p>
          <a:endParaRPr lang="cs-CZ"/>
        </a:p>
      </dgm:t>
    </dgm:pt>
    <dgm:pt modelId="{9292C37E-725D-42FF-B29C-BCBD7510D84D}">
      <dgm:prSet phldrT="[Text]"/>
      <dgm:spPr/>
      <dgm:t>
        <a:bodyPr/>
        <a:lstStyle/>
        <a:p>
          <a:r>
            <a:rPr lang="cs-CZ" dirty="0" smtClean="0"/>
            <a:t>Polovina </a:t>
          </a:r>
          <a:r>
            <a:rPr lang="cs-CZ" dirty="0" smtClean="0"/>
            <a:t>celozrnných</a:t>
          </a:r>
          <a:endParaRPr lang="cs-CZ" dirty="0"/>
        </a:p>
      </dgm:t>
    </dgm:pt>
    <dgm:pt modelId="{C3AECB6D-CF71-45DF-9426-E0FA915B6B55}" type="parTrans" cxnId="{6CA756D5-1D84-47A6-9C81-52B2C1F97C36}">
      <dgm:prSet/>
      <dgm:spPr/>
      <dgm:t>
        <a:bodyPr/>
        <a:lstStyle/>
        <a:p>
          <a:endParaRPr lang="cs-CZ"/>
        </a:p>
      </dgm:t>
    </dgm:pt>
    <dgm:pt modelId="{24B7935E-B41A-4DBD-A913-3C44FD7F0FDF}" type="sibTrans" cxnId="{6CA756D5-1D84-47A6-9C81-52B2C1F97C36}">
      <dgm:prSet/>
      <dgm:spPr/>
      <dgm:t>
        <a:bodyPr/>
        <a:lstStyle/>
        <a:p>
          <a:endParaRPr lang="cs-CZ"/>
        </a:p>
      </dgm:t>
    </dgm:pt>
    <dgm:pt modelId="{8BD37159-C71B-4790-BF87-F9AE27703127}">
      <dgm:prSet phldrT="[Text]"/>
      <dgm:spPr/>
      <dgm:t>
        <a:bodyPr/>
        <a:lstStyle/>
        <a:p>
          <a:r>
            <a:rPr lang="cs-CZ" dirty="0" smtClean="0"/>
            <a:t>Ovoce</a:t>
          </a:r>
          <a:endParaRPr lang="cs-CZ" dirty="0"/>
        </a:p>
      </dgm:t>
    </dgm:pt>
    <dgm:pt modelId="{1B4E5710-5004-4202-920E-183C8496402C}" type="parTrans" cxnId="{BF7EAEDF-A909-412C-BF67-BB013D030409}">
      <dgm:prSet/>
      <dgm:spPr/>
      <dgm:t>
        <a:bodyPr/>
        <a:lstStyle/>
        <a:p>
          <a:endParaRPr lang="cs-CZ"/>
        </a:p>
      </dgm:t>
    </dgm:pt>
    <dgm:pt modelId="{780F2C37-BB72-4B77-A8C0-679F80E3EDC4}" type="sibTrans" cxnId="{BF7EAEDF-A909-412C-BF67-BB013D030409}">
      <dgm:prSet/>
      <dgm:spPr/>
      <dgm:t>
        <a:bodyPr/>
        <a:lstStyle/>
        <a:p>
          <a:endParaRPr lang="cs-CZ"/>
        </a:p>
      </dgm:t>
    </dgm:pt>
    <dgm:pt modelId="{6A0C5C9B-8452-445B-B8D7-6C6888973976}">
      <dgm:prSet phldrT="[Text]"/>
      <dgm:spPr/>
      <dgm:t>
        <a:bodyPr/>
        <a:lstStyle/>
        <a:p>
          <a:r>
            <a:rPr lang="cs-CZ" dirty="0" smtClean="0"/>
            <a:t>250g denně</a:t>
          </a:r>
          <a:endParaRPr lang="cs-CZ" dirty="0"/>
        </a:p>
      </dgm:t>
    </dgm:pt>
    <dgm:pt modelId="{E4D83CB5-51B8-4ACA-932A-85D33A2B0E9F}" type="parTrans" cxnId="{A9433AD5-A000-47CD-B4EC-905E350C4CF8}">
      <dgm:prSet/>
      <dgm:spPr/>
      <dgm:t>
        <a:bodyPr/>
        <a:lstStyle/>
        <a:p>
          <a:endParaRPr lang="cs-CZ"/>
        </a:p>
      </dgm:t>
    </dgm:pt>
    <dgm:pt modelId="{B3F49219-E8C6-4BF7-B0C6-97FB0B7DCA17}" type="sibTrans" cxnId="{A9433AD5-A000-47CD-B4EC-905E350C4CF8}">
      <dgm:prSet/>
      <dgm:spPr/>
      <dgm:t>
        <a:bodyPr/>
        <a:lstStyle/>
        <a:p>
          <a:endParaRPr lang="cs-CZ"/>
        </a:p>
      </dgm:t>
    </dgm:pt>
    <dgm:pt modelId="{741509D4-B1EA-4053-A4FF-52E194EFB196}">
      <dgm:prSet phldrT="[Text]"/>
      <dgm:spPr/>
      <dgm:t>
        <a:bodyPr/>
        <a:lstStyle/>
        <a:p>
          <a:r>
            <a:rPr lang="cs-CZ" dirty="0" smtClean="0"/>
            <a:t>Zelenina</a:t>
          </a:r>
          <a:endParaRPr lang="cs-CZ" dirty="0"/>
        </a:p>
      </dgm:t>
    </dgm:pt>
    <dgm:pt modelId="{0854FB66-BABF-4F09-A80B-113492FFC6AC}" type="parTrans" cxnId="{0EAD2F2F-DDDA-4CA9-AD49-7DAA8BAF1226}">
      <dgm:prSet/>
      <dgm:spPr/>
      <dgm:t>
        <a:bodyPr/>
        <a:lstStyle/>
        <a:p>
          <a:endParaRPr lang="cs-CZ"/>
        </a:p>
      </dgm:t>
    </dgm:pt>
    <dgm:pt modelId="{C26FC386-6C86-478F-8EEC-1E38E1CE5681}" type="sibTrans" cxnId="{0EAD2F2F-DDDA-4CA9-AD49-7DAA8BAF1226}">
      <dgm:prSet/>
      <dgm:spPr/>
      <dgm:t>
        <a:bodyPr/>
        <a:lstStyle/>
        <a:p>
          <a:endParaRPr lang="cs-CZ"/>
        </a:p>
      </dgm:t>
    </dgm:pt>
    <dgm:pt modelId="{99B4210B-06F2-4E34-9F73-C03B8CF9308B}">
      <dgm:prSet phldrT="[Text]"/>
      <dgm:spPr/>
      <dgm:t>
        <a:bodyPr/>
        <a:lstStyle/>
        <a:p>
          <a:r>
            <a:rPr lang="cs-CZ" dirty="0" smtClean="0"/>
            <a:t>Mléčné výrobky</a:t>
          </a:r>
          <a:endParaRPr lang="cs-CZ" dirty="0"/>
        </a:p>
      </dgm:t>
    </dgm:pt>
    <dgm:pt modelId="{A7E7B573-71A7-491D-972F-82415371DCA1}" type="parTrans" cxnId="{90BAB0EF-E630-41C6-AC42-F2B8C499E4B6}">
      <dgm:prSet/>
      <dgm:spPr/>
      <dgm:t>
        <a:bodyPr/>
        <a:lstStyle/>
        <a:p>
          <a:endParaRPr lang="cs-CZ"/>
        </a:p>
      </dgm:t>
    </dgm:pt>
    <dgm:pt modelId="{B1DCBB88-A030-47B2-A61A-DF4A12F510BE}" type="sibTrans" cxnId="{90BAB0EF-E630-41C6-AC42-F2B8C499E4B6}">
      <dgm:prSet/>
      <dgm:spPr/>
      <dgm:t>
        <a:bodyPr/>
        <a:lstStyle/>
        <a:p>
          <a:endParaRPr lang="cs-CZ"/>
        </a:p>
      </dgm:t>
    </dgm:pt>
    <dgm:pt modelId="{2139015E-A791-4B88-B495-E6D899C17387}">
      <dgm:prSet phldrT="[Text]"/>
      <dgm:spPr/>
      <dgm:t>
        <a:bodyPr/>
        <a:lstStyle/>
        <a:p>
          <a:r>
            <a:rPr lang="cs-CZ" dirty="0" smtClean="0"/>
            <a:t>Maso a zdroje bílkovin</a:t>
          </a:r>
          <a:endParaRPr lang="cs-CZ" dirty="0"/>
        </a:p>
      </dgm:t>
    </dgm:pt>
    <dgm:pt modelId="{487D75E9-DC5D-4096-926B-5D634F831815}" type="parTrans" cxnId="{6971C084-918B-4E22-96D1-1ADD487E21C1}">
      <dgm:prSet/>
      <dgm:spPr/>
      <dgm:t>
        <a:bodyPr/>
        <a:lstStyle/>
        <a:p>
          <a:endParaRPr lang="cs-CZ"/>
        </a:p>
      </dgm:t>
    </dgm:pt>
    <dgm:pt modelId="{E2BE5F4C-87A0-4166-ABF0-5550681B62C1}" type="sibTrans" cxnId="{6971C084-918B-4E22-96D1-1ADD487E21C1}">
      <dgm:prSet/>
      <dgm:spPr/>
      <dgm:t>
        <a:bodyPr/>
        <a:lstStyle/>
        <a:p>
          <a:endParaRPr lang="cs-CZ"/>
        </a:p>
      </dgm:t>
    </dgm:pt>
    <dgm:pt modelId="{293D5A53-49E9-4EB3-BD25-4CA772FC92F3}">
      <dgm:prSet phldrT="[Text]"/>
      <dgm:spPr/>
      <dgm:t>
        <a:bodyPr/>
        <a:lstStyle/>
        <a:p>
          <a:r>
            <a:rPr lang="cs-CZ" dirty="0" smtClean="0"/>
            <a:t>400g denně</a:t>
          </a:r>
          <a:endParaRPr lang="cs-CZ" dirty="0"/>
        </a:p>
      </dgm:t>
    </dgm:pt>
    <dgm:pt modelId="{149825C2-A726-4019-8FE9-973A658F5BF3}" type="parTrans" cxnId="{4C2C2B28-36B3-4545-8F2A-290FF467C2A7}">
      <dgm:prSet/>
      <dgm:spPr/>
    </dgm:pt>
    <dgm:pt modelId="{92D16E9B-7716-440D-90A4-C974CE203318}" type="sibTrans" cxnId="{4C2C2B28-36B3-4545-8F2A-290FF467C2A7}">
      <dgm:prSet/>
      <dgm:spPr/>
    </dgm:pt>
    <dgm:pt modelId="{F6FF284E-84F9-4CA1-8C55-0B8374373FFD}">
      <dgm:prSet phldrT="[Text]"/>
      <dgm:spPr/>
      <dgm:t>
        <a:bodyPr/>
        <a:lstStyle/>
        <a:p>
          <a:r>
            <a:rPr lang="cs-CZ" dirty="0" smtClean="0"/>
            <a:t>Různé barvy</a:t>
          </a:r>
          <a:endParaRPr lang="cs-CZ" dirty="0"/>
        </a:p>
      </dgm:t>
    </dgm:pt>
    <dgm:pt modelId="{752E162E-AAE6-460E-853A-8E8BCD23F205}" type="parTrans" cxnId="{02DD2409-9886-45C0-9452-732A75A6C06A}">
      <dgm:prSet/>
      <dgm:spPr/>
    </dgm:pt>
    <dgm:pt modelId="{BCD75568-AC1E-4A4C-8602-125B7B1672B3}" type="sibTrans" cxnId="{02DD2409-9886-45C0-9452-732A75A6C06A}">
      <dgm:prSet/>
      <dgm:spPr/>
    </dgm:pt>
    <dgm:pt modelId="{193CAD5C-F2D7-4323-B081-F3F9306F43F4}">
      <dgm:prSet phldrT="[Text]"/>
      <dgm:spPr/>
      <dgm:t>
        <a:bodyPr/>
        <a:lstStyle/>
        <a:p>
          <a:r>
            <a:rPr lang="cs-CZ" dirty="0" smtClean="0"/>
            <a:t>700ml mléka nebo jogurtů</a:t>
          </a:r>
          <a:endParaRPr lang="cs-CZ" dirty="0"/>
        </a:p>
      </dgm:t>
    </dgm:pt>
    <dgm:pt modelId="{331A2EEC-887B-453C-936D-BEAE76350220}" type="parTrans" cxnId="{481930F9-1E08-40D8-8EF3-E1636D5821F7}">
      <dgm:prSet/>
      <dgm:spPr/>
    </dgm:pt>
    <dgm:pt modelId="{3AB77F2B-48A6-4412-95E1-D09C80EE1BAA}" type="sibTrans" cxnId="{481930F9-1E08-40D8-8EF3-E1636D5821F7}">
      <dgm:prSet/>
      <dgm:spPr/>
    </dgm:pt>
    <dgm:pt modelId="{51A6527E-71B0-4E9A-BDAE-F742912BBA41}">
      <dgm:prSet phldrT="[Text]"/>
      <dgm:spPr/>
      <dgm:t>
        <a:bodyPr/>
        <a:lstStyle/>
        <a:p>
          <a:endParaRPr lang="cs-CZ" dirty="0"/>
        </a:p>
      </dgm:t>
    </dgm:pt>
    <dgm:pt modelId="{F3FF9347-841D-491A-B26B-7746F0DC5237}" type="parTrans" cxnId="{98AB32CA-8BDD-4FD7-85B9-2EB00359838E}">
      <dgm:prSet/>
      <dgm:spPr/>
    </dgm:pt>
    <dgm:pt modelId="{2E17B10D-C797-4017-869F-744269EE3AA8}" type="sibTrans" cxnId="{98AB32CA-8BDD-4FD7-85B9-2EB00359838E}">
      <dgm:prSet/>
      <dgm:spPr/>
    </dgm:pt>
    <dgm:pt modelId="{D87510D1-4930-4639-9354-BAD96AD3210D}" type="pres">
      <dgm:prSet presAssocID="{E38A534D-DEBC-4FBC-AC00-599592EBE1D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776C743-F9B9-4586-9080-3EF01092BFE0}" type="pres">
      <dgm:prSet presAssocID="{72B40E2A-1B26-43A7-9905-1DC2B8F9F67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E43A809-ACD9-4295-819C-E6A51BB8050C}" type="pres">
      <dgm:prSet presAssocID="{7E9DAAAB-D09B-469A-9F97-1ED1796AE439}" presName="sibTrans" presStyleCnt="0"/>
      <dgm:spPr/>
    </dgm:pt>
    <dgm:pt modelId="{B668A3F4-7DBC-4A4B-90C1-0EAE5327117B}" type="pres">
      <dgm:prSet presAssocID="{8BD37159-C71B-4790-BF87-F9AE2770312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E258338-9564-4E30-B021-346562A74006}" type="pres">
      <dgm:prSet presAssocID="{780F2C37-BB72-4B77-A8C0-679F80E3EDC4}" presName="sibTrans" presStyleCnt="0"/>
      <dgm:spPr/>
    </dgm:pt>
    <dgm:pt modelId="{00F7EA63-B04B-4693-9187-F5A98F031FE3}" type="pres">
      <dgm:prSet presAssocID="{741509D4-B1EA-4053-A4FF-52E194EFB19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670224E-D33F-423F-BCFC-3107F1A23575}" type="pres">
      <dgm:prSet presAssocID="{C26FC386-6C86-478F-8EEC-1E38E1CE5681}" presName="sibTrans" presStyleCnt="0"/>
      <dgm:spPr/>
    </dgm:pt>
    <dgm:pt modelId="{F7F4325F-AD49-426D-B254-E3006546116C}" type="pres">
      <dgm:prSet presAssocID="{99B4210B-06F2-4E34-9F73-C03B8CF9308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E03BC1D-2B21-4EA0-80F1-F7C70C2E6414}" type="pres">
      <dgm:prSet presAssocID="{B1DCBB88-A030-47B2-A61A-DF4A12F510BE}" presName="sibTrans" presStyleCnt="0"/>
      <dgm:spPr/>
    </dgm:pt>
    <dgm:pt modelId="{3AD190F1-16E6-45E9-97CC-1C12EFFABE38}" type="pres">
      <dgm:prSet presAssocID="{2139015E-A791-4B88-B495-E6D899C17387}" presName="node" presStyleLbl="node1" presStyleIdx="4" presStyleCnt="5" custLinFactNeighborX="56219" custLinFactNeighborY="216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16B6009-F31E-4926-AC1A-901FC12C5F1F}" type="presOf" srcId="{6A0C5C9B-8452-445B-B8D7-6C6888973976}" destId="{B668A3F4-7DBC-4A4B-90C1-0EAE5327117B}" srcOrd="0" destOrd="1" presId="urn:microsoft.com/office/officeart/2005/8/layout/hList6"/>
    <dgm:cxn modelId="{7B49A4CC-6AD5-4169-A675-24FBD230AA84}" type="presOf" srcId="{2139015E-A791-4B88-B495-E6D899C17387}" destId="{3AD190F1-16E6-45E9-97CC-1C12EFFABE38}" srcOrd="0" destOrd="0" presId="urn:microsoft.com/office/officeart/2005/8/layout/hList6"/>
    <dgm:cxn modelId="{0EAD2F2F-DDDA-4CA9-AD49-7DAA8BAF1226}" srcId="{E38A534D-DEBC-4FBC-AC00-599592EBE1D8}" destId="{741509D4-B1EA-4053-A4FF-52E194EFB196}" srcOrd="2" destOrd="0" parTransId="{0854FB66-BABF-4F09-A80B-113492FFC6AC}" sibTransId="{C26FC386-6C86-478F-8EEC-1E38E1CE5681}"/>
    <dgm:cxn modelId="{DE86B91B-74D8-4AC7-9D30-47ED0C0C6A4A}" type="presOf" srcId="{51A6527E-71B0-4E9A-BDAE-F742912BBA41}" destId="{3AD190F1-16E6-45E9-97CC-1C12EFFABE38}" srcOrd="0" destOrd="1" presId="urn:microsoft.com/office/officeart/2005/8/layout/hList6"/>
    <dgm:cxn modelId="{C0B79FDA-0E64-43EC-9F25-88C42F25500A}" type="presOf" srcId="{428C4EC7-5FA1-4D81-B60C-CDF8F00130C5}" destId="{E776C743-F9B9-4586-9080-3EF01092BFE0}" srcOrd="0" destOrd="1" presId="urn:microsoft.com/office/officeart/2005/8/layout/hList6"/>
    <dgm:cxn modelId="{4C2C2B28-36B3-4545-8F2A-290FF467C2A7}" srcId="{741509D4-B1EA-4053-A4FF-52E194EFB196}" destId="{293D5A53-49E9-4EB3-BD25-4CA772FC92F3}" srcOrd="0" destOrd="0" parTransId="{149825C2-A726-4019-8FE9-973A658F5BF3}" sibTransId="{92D16E9B-7716-440D-90A4-C974CE203318}"/>
    <dgm:cxn modelId="{1A23A3AB-9BA4-4123-9C34-42E941C00DF9}" type="presOf" srcId="{99B4210B-06F2-4E34-9F73-C03B8CF9308B}" destId="{F7F4325F-AD49-426D-B254-E3006546116C}" srcOrd="0" destOrd="0" presId="urn:microsoft.com/office/officeart/2005/8/layout/hList6"/>
    <dgm:cxn modelId="{98AB32CA-8BDD-4FD7-85B9-2EB00359838E}" srcId="{2139015E-A791-4B88-B495-E6D899C17387}" destId="{51A6527E-71B0-4E9A-BDAE-F742912BBA41}" srcOrd="0" destOrd="0" parTransId="{F3FF9347-841D-491A-B26B-7746F0DC5237}" sibTransId="{2E17B10D-C797-4017-869F-744269EE3AA8}"/>
    <dgm:cxn modelId="{200293DA-8717-4DF2-ACFC-A38C95546958}" type="presOf" srcId="{293D5A53-49E9-4EB3-BD25-4CA772FC92F3}" destId="{00F7EA63-B04B-4693-9187-F5A98F031FE3}" srcOrd="0" destOrd="1" presId="urn:microsoft.com/office/officeart/2005/8/layout/hList6"/>
    <dgm:cxn modelId="{90BAB0EF-E630-41C6-AC42-F2B8C499E4B6}" srcId="{E38A534D-DEBC-4FBC-AC00-599592EBE1D8}" destId="{99B4210B-06F2-4E34-9F73-C03B8CF9308B}" srcOrd="3" destOrd="0" parTransId="{A7E7B573-71A7-491D-972F-82415371DCA1}" sibTransId="{B1DCBB88-A030-47B2-A61A-DF4A12F510BE}"/>
    <dgm:cxn modelId="{C19DC1B0-B6A2-4DE5-BF6D-69D5B3156848}" type="presOf" srcId="{E38A534D-DEBC-4FBC-AC00-599592EBE1D8}" destId="{D87510D1-4930-4639-9354-BAD96AD3210D}" srcOrd="0" destOrd="0" presId="urn:microsoft.com/office/officeart/2005/8/layout/hList6"/>
    <dgm:cxn modelId="{6971C084-918B-4E22-96D1-1ADD487E21C1}" srcId="{E38A534D-DEBC-4FBC-AC00-599592EBE1D8}" destId="{2139015E-A791-4B88-B495-E6D899C17387}" srcOrd="4" destOrd="0" parTransId="{487D75E9-DC5D-4096-926B-5D634F831815}" sibTransId="{E2BE5F4C-87A0-4166-ABF0-5550681B62C1}"/>
    <dgm:cxn modelId="{6CA756D5-1D84-47A6-9C81-52B2C1F97C36}" srcId="{72B40E2A-1B26-43A7-9905-1DC2B8F9F672}" destId="{9292C37E-725D-42FF-B29C-BCBD7510D84D}" srcOrd="1" destOrd="0" parTransId="{C3AECB6D-CF71-45DF-9426-E0FA915B6B55}" sibTransId="{24B7935E-B41A-4DBD-A913-3C44FD7F0FDF}"/>
    <dgm:cxn modelId="{F85C6E96-A093-4EF8-9A03-06300E2A4D02}" type="presOf" srcId="{9292C37E-725D-42FF-B29C-BCBD7510D84D}" destId="{E776C743-F9B9-4586-9080-3EF01092BFE0}" srcOrd="0" destOrd="2" presId="urn:microsoft.com/office/officeart/2005/8/layout/hList6"/>
    <dgm:cxn modelId="{2FF45A85-9F82-451D-91BD-13C14BF3FD9A}" srcId="{72B40E2A-1B26-43A7-9905-1DC2B8F9F672}" destId="{428C4EC7-5FA1-4D81-B60C-CDF8F00130C5}" srcOrd="0" destOrd="0" parTransId="{BCBF1C12-4A32-45A1-87D9-27F1A5E3480E}" sibTransId="{1C4A518A-9A68-4C90-A650-8CD5664C57EB}"/>
    <dgm:cxn modelId="{A9433AD5-A000-47CD-B4EC-905E350C4CF8}" srcId="{8BD37159-C71B-4790-BF87-F9AE27703127}" destId="{6A0C5C9B-8452-445B-B8D7-6C6888973976}" srcOrd="0" destOrd="0" parTransId="{E4D83CB5-51B8-4ACA-932A-85D33A2B0E9F}" sibTransId="{B3F49219-E8C6-4BF7-B0C6-97FB0B7DCA17}"/>
    <dgm:cxn modelId="{BF7EAEDF-A909-412C-BF67-BB013D030409}" srcId="{E38A534D-DEBC-4FBC-AC00-599592EBE1D8}" destId="{8BD37159-C71B-4790-BF87-F9AE27703127}" srcOrd="1" destOrd="0" parTransId="{1B4E5710-5004-4202-920E-183C8496402C}" sibTransId="{780F2C37-BB72-4B77-A8C0-679F80E3EDC4}"/>
    <dgm:cxn modelId="{67CE9573-72E6-4F06-A808-18D49A6D9831}" type="presOf" srcId="{F6FF284E-84F9-4CA1-8C55-0B8374373FFD}" destId="{00F7EA63-B04B-4693-9187-F5A98F031FE3}" srcOrd="0" destOrd="2" presId="urn:microsoft.com/office/officeart/2005/8/layout/hList6"/>
    <dgm:cxn modelId="{7B60D51D-8524-48C8-A5FB-F458EC25F368}" type="presOf" srcId="{193CAD5C-F2D7-4323-B081-F3F9306F43F4}" destId="{F7F4325F-AD49-426D-B254-E3006546116C}" srcOrd="0" destOrd="1" presId="urn:microsoft.com/office/officeart/2005/8/layout/hList6"/>
    <dgm:cxn modelId="{02DD2409-9886-45C0-9452-732A75A6C06A}" srcId="{741509D4-B1EA-4053-A4FF-52E194EFB196}" destId="{F6FF284E-84F9-4CA1-8C55-0B8374373FFD}" srcOrd="1" destOrd="0" parTransId="{752E162E-AAE6-460E-853A-8E8BCD23F205}" sibTransId="{BCD75568-AC1E-4A4C-8602-125B7B1672B3}"/>
    <dgm:cxn modelId="{08B86D0D-FA37-4F28-9DA7-438BA745DD97}" type="presOf" srcId="{741509D4-B1EA-4053-A4FF-52E194EFB196}" destId="{00F7EA63-B04B-4693-9187-F5A98F031FE3}" srcOrd="0" destOrd="0" presId="urn:microsoft.com/office/officeart/2005/8/layout/hList6"/>
    <dgm:cxn modelId="{481930F9-1E08-40D8-8EF3-E1636D5821F7}" srcId="{99B4210B-06F2-4E34-9F73-C03B8CF9308B}" destId="{193CAD5C-F2D7-4323-B081-F3F9306F43F4}" srcOrd="0" destOrd="0" parTransId="{331A2EEC-887B-453C-936D-BEAE76350220}" sibTransId="{3AB77F2B-48A6-4412-95E1-D09C80EE1BAA}"/>
    <dgm:cxn modelId="{C47DD075-F62E-496B-91F6-A098420A0437}" srcId="{E38A534D-DEBC-4FBC-AC00-599592EBE1D8}" destId="{72B40E2A-1B26-43A7-9905-1DC2B8F9F672}" srcOrd="0" destOrd="0" parTransId="{3797320A-2490-4E2D-9820-2000936E082F}" sibTransId="{7E9DAAAB-D09B-469A-9F97-1ED1796AE439}"/>
    <dgm:cxn modelId="{7C42829F-3BFE-4472-9A64-274B3C73C006}" type="presOf" srcId="{8BD37159-C71B-4790-BF87-F9AE27703127}" destId="{B668A3F4-7DBC-4A4B-90C1-0EAE5327117B}" srcOrd="0" destOrd="0" presId="urn:microsoft.com/office/officeart/2005/8/layout/hList6"/>
    <dgm:cxn modelId="{11A8B41C-9740-4FC0-A108-5EF17EE06F77}" type="presOf" srcId="{72B40E2A-1B26-43A7-9905-1DC2B8F9F672}" destId="{E776C743-F9B9-4586-9080-3EF01092BFE0}" srcOrd="0" destOrd="0" presId="urn:microsoft.com/office/officeart/2005/8/layout/hList6"/>
    <dgm:cxn modelId="{395884B4-FC5A-4778-B6B7-DBA07D70BCE2}" type="presParOf" srcId="{D87510D1-4930-4639-9354-BAD96AD3210D}" destId="{E776C743-F9B9-4586-9080-3EF01092BFE0}" srcOrd="0" destOrd="0" presId="urn:microsoft.com/office/officeart/2005/8/layout/hList6"/>
    <dgm:cxn modelId="{C2524C2A-55FE-46B6-9ED1-9AB6D41AE575}" type="presParOf" srcId="{D87510D1-4930-4639-9354-BAD96AD3210D}" destId="{BE43A809-ACD9-4295-819C-E6A51BB8050C}" srcOrd="1" destOrd="0" presId="urn:microsoft.com/office/officeart/2005/8/layout/hList6"/>
    <dgm:cxn modelId="{25DCC9E4-0943-461F-877D-5F8FF4055922}" type="presParOf" srcId="{D87510D1-4930-4639-9354-BAD96AD3210D}" destId="{B668A3F4-7DBC-4A4B-90C1-0EAE5327117B}" srcOrd="2" destOrd="0" presId="urn:microsoft.com/office/officeart/2005/8/layout/hList6"/>
    <dgm:cxn modelId="{1E76B380-BFB4-4EBD-BED7-4D421100E6A3}" type="presParOf" srcId="{D87510D1-4930-4639-9354-BAD96AD3210D}" destId="{EE258338-9564-4E30-B021-346562A74006}" srcOrd="3" destOrd="0" presId="urn:microsoft.com/office/officeart/2005/8/layout/hList6"/>
    <dgm:cxn modelId="{7C236F34-0D74-442D-ADFB-000FD54955A1}" type="presParOf" srcId="{D87510D1-4930-4639-9354-BAD96AD3210D}" destId="{00F7EA63-B04B-4693-9187-F5A98F031FE3}" srcOrd="4" destOrd="0" presId="urn:microsoft.com/office/officeart/2005/8/layout/hList6"/>
    <dgm:cxn modelId="{2D82DF5B-4688-48B7-B933-F55EC90EFF1F}" type="presParOf" srcId="{D87510D1-4930-4639-9354-BAD96AD3210D}" destId="{4670224E-D33F-423F-BCFC-3107F1A23575}" srcOrd="5" destOrd="0" presId="urn:microsoft.com/office/officeart/2005/8/layout/hList6"/>
    <dgm:cxn modelId="{366A545A-F8DB-4FC9-85BA-2C923F31FC9C}" type="presParOf" srcId="{D87510D1-4930-4639-9354-BAD96AD3210D}" destId="{F7F4325F-AD49-426D-B254-E3006546116C}" srcOrd="6" destOrd="0" presId="urn:microsoft.com/office/officeart/2005/8/layout/hList6"/>
    <dgm:cxn modelId="{9FB1688E-BC1B-409A-95D5-B66E07107215}" type="presParOf" srcId="{D87510D1-4930-4639-9354-BAD96AD3210D}" destId="{7E03BC1D-2B21-4EA0-80F1-F7C70C2E6414}" srcOrd="7" destOrd="0" presId="urn:microsoft.com/office/officeart/2005/8/layout/hList6"/>
    <dgm:cxn modelId="{3B9F746F-0542-4CAA-BDA9-5BBB4303D447}" type="presParOf" srcId="{D87510D1-4930-4639-9354-BAD96AD3210D}" destId="{3AD190F1-16E6-45E9-97CC-1C12EFFABE38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76C743-F9B9-4586-9080-3EF01092BFE0}">
      <dsp:nvSpPr>
        <dsp:cNvPr id="0" name=""/>
        <dsp:cNvSpPr/>
      </dsp:nvSpPr>
      <dsp:spPr>
        <a:xfrm rot="16200000">
          <a:off x="-1454249" y="1457523"/>
          <a:ext cx="4064000" cy="114895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10146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Obiloviny</a:t>
          </a:r>
          <a:endParaRPr lang="cs-CZ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175g denně</a:t>
          </a:r>
          <a:endParaRPr lang="cs-CZ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Polovina </a:t>
          </a:r>
          <a:r>
            <a:rPr lang="cs-CZ" sz="1300" kern="1200" dirty="0" smtClean="0"/>
            <a:t>celozrnných</a:t>
          </a:r>
          <a:endParaRPr lang="cs-CZ" sz="1300" kern="1200" dirty="0"/>
        </a:p>
      </dsp:txBody>
      <dsp:txXfrm rot="16200000">
        <a:off x="-1454249" y="1457523"/>
        <a:ext cx="4064000" cy="1148953"/>
      </dsp:txXfrm>
    </dsp:sp>
    <dsp:sp modelId="{B668A3F4-7DBC-4A4B-90C1-0EAE5327117B}">
      <dsp:nvSpPr>
        <dsp:cNvPr id="0" name=""/>
        <dsp:cNvSpPr/>
      </dsp:nvSpPr>
      <dsp:spPr>
        <a:xfrm rot="16200000">
          <a:off x="-219124" y="1457523"/>
          <a:ext cx="4064000" cy="114895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10146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Ovoce</a:t>
          </a:r>
          <a:endParaRPr lang="cs-CZ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250g denně</a:t>
          </a:r>
          <a:endParaRPr lang="cs-CZ" sz="1300" kern="1200" dirty="0"/>
        </a:p>
      </dsp:txBody>
      <dsp:txXfrm rot="16200000">
        <a:off x="-219124" y="1457523"/>
        <a:ext cx="4064000" cy="1148953"/>
      </dsp:txXfrm>
    </dsp:sp>
    <dsp:sp modelId="{00F7EA63-B04B-4693-9187-F5A98F031FE3}">
      <dsp:nvSpPr>
        <dsp:cNvPr id="0" name=""/>
        <dsp:cNvSpPr/>
      </dsp:nvSpPr>
      <dsp:spPr>
        <a:xfrm rot="16200000">
          <a:off x="1016000" y="1457523"/>
          <a:ext cx="4064000" cy="114895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10146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Zelenina</a:t>
          </a:r>
          <a:endParaRPr lang="cs-CZ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400g denně</a:t>
          </a:r>
          <a:endParaRPr lang="cs-CZ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Různé barvy</a:t>
          </a:r>
          <a:endParaRPr lang="cs-CZ" sz="1300" kern="1200" dirty="0"/>
        </a:p>
      </dsp:txBody>
      <dsp:txXfrm rot="16200000">
        <a:off x="1016000" y="1457523"/>
        <a:ext cx="4064000" cy="1148953"/>
      </dsp:txXfrm>
    </dsp:sp>
    <dsp:sp modelId="{F7F4325F-AD49-426D-B254-E3006546116C}">
      <dsp:nvSpPr>
        <dsp:cNvPr id="0" name=""/>
        <dsp:cNvSpPr/>
      </dsp:nvSpPr>
      <dsp:spPr>
        <a:xfrm rot="16200000">
          <a:off x="2251124" y="1457523"/>
          <a:ext cx="4064000" cy="114895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10146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Mléčné výrobky</a:t>
          </a:r>
          <a:endParaRPr lang="cs-CZ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300" kern="1200" dirty="0" smtClean="0"/>
            <a:t>700ml mléka nebo jogurtů</a:t>
          </a:r>
          <a:endParaRPr lang="cs-CZ" sz="1300" kern="1200" dirty="0"/>
        </a:p>
      </dsp:txBody>
      <dsp:txXfrm rot="16200000">
        <a:off x="2251124" y="1457523"/>
        <a:ext cx="4064000" cy="1148953"/>
      </dsp:txXfrm>
    </dsp:sp>
    <dsp:sp modelId="{3AD190F1-16E6-45E9-97CC-1C12EFFABE38}">
      <dsp:nvSpPr>
        <dsp:cNvPr id="0" name=""/>
        <dsp:cNvSpPr/>
      </dsp:nvSpPr>
      <dsp:spPr>
        <a:xfrm rot="16200000">
          <a:off x="3489523" y="1457523"/>
          <a:ext cx="4064000" cy="114895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10146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Maso a zdroje bílkovin</a:t>
          </a:r>
          <a:endParaRPr lang="cs-CZ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300" kern="1200" dirty="0"/>
        </a:p>
      </dsp:txBody>
      <dsp:txXfrm rot="16200000">
        <a:off x="3489523" y="1457523"/>
        <a:ext cx="4064000" cy="1148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7F16B-BBA2-4707-AE50-68439F5F6235}" type="datetimeFigureOut">
              <a:rPr lang="cs-CZ" smtClean="0"/>
              <a:pPr/>
              <a:t>30. 8. 2013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6D005F-2BA4-43D2-BDC7-6356C493E75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7F16B-BBA2-4707-AE50-68439F5F6235}" type="datetimeFigureOut">
              <a:rPr lang="cs-CZ" smtClean="0"/>
              <a:pPr/>
              <a:t>30. 8. 2013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6D005F-2BA4-43D2-BDC7-6356C493E7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7F16B-BBA2-4707-AE50-68439F5F6235}" type="datetimeFigureOut">
              <a:rPr lang="cs-CZ" smtClean="0"/>
              <a:pPr/>
              <a:t>30. 8. 2013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6D005F-2BA4-43D2-BDC7-6356C493E7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7F16B-BBA2-4707-AE50-68439F5F6235}" type="datetimeFigureOut">
              <a:rPr lang="cs-CZ" smtClean="0"/>
              <a:pPr/>
              <a:t>30. 8. 2013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6D005F-2BA4-43D2-BDC7-6356C493E7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7F16B-BBA2-4707-AE50-68439F5F6235}" type="datetimeFigureOut">
              <a:rPr lang="cs-CZ" smtClean="0"/>
              <a:pPr/>
              <a:t>30. 8. 2013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6D005F-2BA4-43D2-BDC7-6356C493E75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7F16B-BBA2-4707-AE50-68439F5F6235}" type="datetimeFigureOut">
              <a:rPr lang="cs-CZ" smtClean="0"/>
              <a:pPr/>
              <a:t>30. 8. 2013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6D005F-2BA4-43D2-BDC7-6356C493E7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7F16B-BBA2-4707-AE50-68439F5F6235}" type="datetimeFigureOut">
              <a:rPr lang="cs-CZ" smtClean="0"/>
              <a:pPr/>
              <a:t>30. 8. 2013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6D005F-2BA4-43D2-BDC7-6356C493E7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7F16B-BBA2-4707-AE50-68439F5F6235}" type="datetimeFigureOut">
              <a:rPr lang="cs-CZ" smtClean="0"/>
              <a:pPr/>
              <a:t>30. 8. 2013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6D005F-2BA4-43D2-BDC7-6356C493E7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7F16B-BBA2-4707-AE50-68439F5F6235}" type="datetimeFigureOut">
              <a:rPr lang="cs-CZ" smtClean="0"/>
              <a:pPr/>
              <a:t>30. 8. 2013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6D005F-2BA4-43D2-BDC7-6356C493E75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7F16B-BBA2-4707-AE50-68439F5F6235}" type="datetimeFigureOut">
              <a:rPr lang="cs-CZ" smtClean="0"/>
              <a:pPr/>
              <a:t>30. 8. 2013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6D005F-2BA4-43D2-BDC7-6356C493E7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7F16B-BBA2-4707-AE50-68439F5F6235}" type="datetimeFigureOut">
              <a:rPr lang="cs-CZ" smtClean="0"/>
              <a:pPr/>
              <a:t>30. 8. 2013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6D005F-2BA4-43D2-BDC7-6356C493E75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E57F16B-BBA2-4707-AE50-68439F5F6235}" type="datetimeFigureOut">
              <a:rPr lang="cs-CZ" smtClean="0"/>
              <a:pPr/>
              <a:t>30. 8. 2013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A6D005F-2BA4-43D2-BDC7-6356C493E75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kulturistika.ronnie.cz/vyziva" TargetMode="External"/><Relationship Id="rId2" Type="http://schemas.openxmlformats.org/officeDocument/2006/relationships/hyperlink" Target="http://www.aktin.cz/kategorie/15-zaklady-vyziv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KAŽDODENNÍ STRAVA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47664" y="2780928"/>
            <a:ext cx="7406640" cy="21550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cs-CZ" b="1" u="sng" dirty="0" smtClean="0"/>
              <a:t>Zpracovali:</a:t>
            </a:r>
          </a:p>
          <a:p>
            <a:pPr algn="r"/>
            <a:endParaRPr lang="cs-CZ" b="1" u="sng" dirty="0" smtClean="0"/>
          </a:p>
          <a:p>
            <a:pPr algn="r"/>
            <a:r>
              <a:rPr lang="cs-CZ" dirty="0" smtClean="0"/>
              <a:t>Sklenář Jiří</a:t>
            </a:r>
          </a:p>
          <a:p>
            <a:pPr algn="r"/>
            <a:r>
              <a:rPr lang="cs-CZ" i="1" dirty="0" smtClean="0"/>
              <a:t>Kondiční a výživový specialista</a:t>
            </a:r>
          </a:p>
          <a:p>
            <a:pPr algn="r"/>
            <a:endParaRPr lang="cs-CZ" dirty="0" smtClean="0"/>
          </a:p>
          <a:p>
            <a:pPr algn="r"/>
            <a:r>
              <a:rPr lang="cs-CZ" dirty="0" smtClean="0"/>
              <a:t>Sklenář Vojtěch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OBĚD</a:t>
            </a:r>
            <a:br>
              <a:rPr lang="cs-CZ" dirty="0" smtClean="0"/>
            </a:br>
            <a:r>
              <a:rPr lang="cs-CZ" dirty="0" smtClean="0"/>
              <a:t>Doporučení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Ideální je obědvat teplé jídlo.</a:t>
            </a:r>
          </a:p>
          <a:p>
            <a:r>
              <a:rPr lang="cs-CZ" dirty="0" smtClean="0"/>
              <a:t>Dostatečně velký oběd způsobí menší pocit hladu večer (zabrání večernímu přejídání, které má za následek přibírání)</a:t>
            </a:r>
          </a:p>
          <a:p>
            <a:r>
              <a:rPr lang="cs-CZ" dirty="0" smtClean="0"/>
              <a:t>Oběd by měl tvořit 25-30% z celkového denního příjmu energie.</a:t>
            </a:r>
          </a:p>
          <a:p>
            <a:r>
              <a:rPr lang="cs-CZ" dirty="0" smtClean="0"/>
              <a:t>Jako obědové jídlo mohou být použity v podstatě jakékoliv nutričně plnohodnotné potraviny (potraviny,které krom makro látek obsahují i další látky a prvky).</a:t>
            </a:r>
          </a:p>
          <a:p>
            <a:r>
              <a:rPr lang="cs-CZ" dirty="0" smtClean="0"/>
              <a:t>Dobrou volbou jsou saláty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OBĚD</a:t>
            </a:r>
            <a:br>
              <a:rPr lang="cs-CZ" dirty="0" smtClean="0"/>
            </a:br>
            <a:r>
              <a:rPr lang="cs-CZ" dirty="0" smtClean="0"/>
              <a:t>Saláty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cs-CZ" dirty="0" smtClean="0"/>
              <a:t>Obědové saláty by měly obsahovat: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cs-CZ" dirty="0" smtClean="0"/>
              <a:t>Vyšší obsah sacharidů (spíše pomalu vstřebatelných)</a:t>
            </a:r>
          </a:p>
          <a:p>
            <a:pPr marL="822960" lvl="3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cs-CZ" dirty="0" smtClean="0"/>
              <a:t>Dostatek zeleniny s vyšším obsahem sacharidů (kukuřice,  luštěniny, rýže, těstoviny, brambory).</a:t>
            </a:r>
          </a:p>
          <a:p>
            <a:pPr marL="822960" lvl="3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cs-CZ" dirty="0" smtClean="0"/>
              <a:t>Ovoce.</a:t>
            </a:r>
          </a:p>
          <a:p>
            <a:pPr marL="822960" lvl="3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cs-CZ" dirty="0" smtClean="0"/>
              <a:t>Celozrnné pečivo.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cs-CZ" dirty="0" smtClean="0"/>
              <a:t>Spíše tmavou, pestrobarevnou zeleninu (má mnohem více vitamínů)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cs-CZ" dirty="0" smtClean="0"/>
              <a:t>Přidané bílkoviny</a:t>
            </a:r>
          </a:p>
          <a:p>
            <a:pPr marL="822960" lvl="3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cs-CZ" dirty="0" smtClean="0"/>
              <a:t>Tvaroh, kousky tuňáka, kuřecí nebo krutí maso.</a:t>
            </a:r>
          </a:p>
          <a:p>
            <a:pPr marL="822960" lvl="3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cs-CZ" dirty="0" smtClean="0"/>
              <a:t>Ořechy, arašídy, tofu, atd.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cs-CZ" dirty="0" smtClean="0"/>
              <a:t>Velký pozor si musíme dát na dresinky, který obsahuje příliš mnoho tuků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cs-CZ" dirty="0" smtClean="0"/>
              <a:t>Užívat dresink v omezené míře nejlépe zředěný octem, šťávou s citrónem mlékem nebo vodou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VEČEŘE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Základní omyl je ten, že večeře je brána jako odměna za náročný a stresující den.</a:t>
            </a:r>
          </a:p>
          <a:p>
            <a:r>
              <a:rPr lang="cs-CZ" dirty="0" smtClean="0"/>
              <a:t>Změnit pořadí priorit-dávat větší důraz na kvalitní snídaně a večeře („královská snídaně, bohatý oběd a chudá večeře“).</a:t>
            </a:r>
          </a:p>
          <a:p>
            <a:r>
              <a:rPr lang="cs-CZ" dirty="0" smtClean="0"/>
              <a:t>Tipy pro kvalitní večeře</a:t>
            </a:r>
          </a:p>
          <a:p>
            <a:pPr lvl="1"/>
            <a:r>
              <a:rPr lang="cs-CZ" dirty="0" smtClean="0"/>
              <a:t>Plánovat večeře dopředu, nejlépe už při nakupování (mít dostatečné množství potravin ve spíži, lednici i mrazničce).</a:t>
            </a:r>
          </a:p>
          <a:p>
            <a:pPr lvl="1"/>
            <a:r>
              <a:rPr lang="cs-CZ" dirty="0" smtClean="0"/>
              <a:t>Vařit pestrá jídla (např. těstoviny s rajčatovým protlakem, </a:t>
            </a:r>
            <a:r>
              <a:rPr lang="cs-CZ" dirty="0" err="1" smtClean="0"/>
              <a:t>cottagem</a:t>
            </a:r>
            <a:r>
              <a:rPr lang="cs-CZ" dirty="0" smtClean="0"/>
              <a:t>, špenátem, tvarohem, tuňákem,….)</a:t>
            </a:r>
          </a:p>
          <a:p>
            <a:pPr lvl="1"/>
            <a:r>
              <a:rPr lang="cs-CZ" dirty="0" smtClean="0"/>
              <a:t>Vařit pestrá jídla (opět kombinace minimálně tří potravinových skupin)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VEČEŘE</a:t>
            </a:r>
            <a:br>
              <a:rPr lang="cs-CZ" dirty="0" smtClean="0"/>
            </a:br>
            <a:r>
              <a:rPr lang="cs-CZ" dirty="0" smtClean="0"/>
              <a:t>Další doporučení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Večeře by měla tvořit 20-25% celkového denního příjmu energie.</a:t>
            </a:r>
          </a:p>
          <a:p>
            <a:r>
              <a:rPr lang="cs-CZ" dirty="0" smtClean="0"/>
              <a:t>Večerní přejídání způsobuje nadměrné ukládání tuku v lidském těle a ten způsobuje přibírání</a:t>
            </a:r>
          </a:p>
          <a:p>
            <a:r>
              <a:rPr lang="cs-CZ" dirty="0" smtClean="0"/>
              <a:t>V případě pozdně odpoledního nebo večerního tréninku je nutné se dostatečně energeticky předzásobit.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SVAČINY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 případě správného dělení denní stravy člověk do 5-6 jídel tvoří svačiny 25-50% celodenního energetického příjmu.</a:t>
            </a:r>
          </a:p>
          <a:p>
            <a:r>
              <a:rPr lang="cs-CZ" dirty="0" smtClean="0"/>
              <a:t>Jedna svačina by měla tvořit přibližně 10% celkového energetického příjmu (v případě vyššího procenta musíme snížit podíl ostatních jídel).</a:t>
            </a:r>
          </a:p>
          <a:p>
            <a:r>
              <a:rPr lang="cs-CZ" dirty="0" smtClean="0"/>
              <a:t>Jako svačiny jsou označované druhá snídaně nebo druhý oběd.</a:t>
            </a:r>
          </a:p>
          <a:p>
            <a:r>
              <a:rPr lang="cs-CZ" dirty="0" smtClean="0"/>
              <a:t>Problém je v nízké konzumaci svačin, protože jsou brány jako nezdravé, což je způsobeno špatný výběrem potravin ke svačině.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ZDRAVÉ SVAČINY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Oblíbené a vhodné potraviny:</a:t>
            </a:r>
          </a:p>
          <a:p>
            <a:pPr lvl="1"/>
            <a:r>
              <a:rPr lang="cs-CZ" dirty="0" smtClean="0"/>
              <a:t>Celozrnný pečivo (rohlík,chléb) s arašídovým máslem, nízkotučným tvarohem,…</a:t>
            </a:r>
          </a:p>
          <a:p>
            <a:pPr lvl="1"/>
            <a:r>
              <a:rPr lang="cs-CZ" dirty="0" smtClean="0"/>
              <a:t>Směs cereálií a sušeného ovoce</a:t>
            </a:r>
          </a:p>
          <a:p>
            <a:pPr lvl="1"/>
            <a:r>
              <a:rPr lang="cs-CZ" dirty="0" smtClean="0"/>
              <a:t>Ovesné vločky s mlékem.</a:t>
            </a:r>
          </a:p>
          <a:p>
            <a:pPr lvl="1"/>
            <a:r>
              <a:rPr lang="cs-CZ" dirty="0" smtClean="0"/>
              <a:t>Ovoce.</a:t>
            </a:r>
          </a:p>
          <a:p>
            <a:pPr lvl="1"/>
            <a:r>
              <a:rPr lang="cs-CZ" dirty="0" smtClean="0"/>
              <a:t>Koktejly (čerstvé nebo mražené ovoce s mlékem, jogurtem,…)</a:t>
            </a:r>
          </a:p>
          <a:p>
            <a:pPr lvl="1"/>
            <a:r>
              <a:rPr lang="cs-CZ" dirty="0" smtClean="0"/>
              <a:t>Energetické tyčinky s nízkým obsahem přidaného cukru</a:t>
            </a:r>
          </a:p>
          <a:p>
            <a:pPr lvl="1"/>
            <a:r>
              <a:rPr lang="cs-CZ" dirty="0" smtClean="0"/>
              <a:t>Sendviče </a:t>
            </a:r>
          </a:p>
          <a:p>
            <a:r>
              <a:rPr lang="cs-CZ" dirty="0" smtClean="0"/>
              <a:t>Opět je ideální kombinace tří potravinových skupin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http://www.aktin.</a:t>
            </a:r>
            <a:r>
              <a:rPr lang="cs-CZ" dirty="0" err="1" smtClean="0">
                <a:hlinkClick r:id="rId2"/>
              </a:rPr>
              <a:t>cz</a:t>
            </a:r>
            <a:r>
              <a:rPr lang="cs-CZ" dirty="0" smtClean="0">
                <a:hlinkClick r:id="rId2"/>
              </a:rPr>
              <a:t>/kategorie/15-</a:t>
            </a:r>
            <a:r>
              <a:rPr lang="cs-CZ" dirty="0" err="1" smtClean="0">
                <a:hlinkClick r:id="rId2"/>
              </a:rPr>
              <a:t>zaklady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vyzivy</a:t>
            </a:r>
            <a:endParaRPr lang="cs-CZ" dirty="0" smtClean="0">
              <a:hlinkClick r:id="rId3"/>
            </a:endParaRPr>
          </a:p>
          <a:p>
            <a:r>
              <a:rPr lang="cs-CZ" dirty="0" smtClean="0">
                <a:hlinkClick r:id="rId3"/>
              </a:rPr>
              <a:t>http://kulturistika.</a:t>
            </a:r>
            <a:r>
              <a:rPr lang="cs-CZ" dirty="0" err="1" smtClean="0">
                <a:hlinkClick r:id="rId3"/>
              </a:rPr>
              <a:t>ronnie.cz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vyziva</a:t>
            </a:r>
            <a:endParaRPr lang="cs-CZ" dirty="0" smtClean="0"/>
          </a:p>
          <a:p>
            <a:r>
              <a:rPr lang="cs-CZ" dirty="0" smtClean="0"/>
              <a:t>Nancy </a:t>
            </a:r>
            <a:r>
              <a:rPr lang="cs-CZ" dirty="0" err="1" smtClean="0"/>
              <a:t>Clark</a:t>
            </a:r>
            <a:r>
              <a:rPr lang="cs-CZ" dirty="0" smtClean="0"/>
              <a:t>, Sportovní výživa (2009)</a:t>
            </a:r>
          </a:p>
          <a:p>
            <a:r>
              <a:rPr lang="cs-CZ" dirty="0" smtClean="0"/>
              <a:t>Petr Fořt, Tak co mám jíst (2007)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DOPORUČENÍ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každém jídle konzumovat potraviny ze tří potravinových skupin.</a:t>
            </a:r>
          </a:p>
          <a:p>
            <a:r>
              <a:rPr lang="cs-CZ" dirty="0" smtClean="0"/>
              <a:t>Konzumovat potraviny v přirozeném stavu</a:t>
            </a:r>
          </a:p>
          <a:p>
            <a:r>
              <a:rPr lang="cs-CZ" dirty="0" smtClean="0"/>
              <a:t>Jíst střídmě.</a:t>
            </a:r>
          </a:p>
          <a:p>
            <a:r>
              <a:rPr lang="cs-CZ" dirty="0" smtClean="0"/>
              <a:t>Dávat přednost příjmu živin z klasických potravin před doplňky stravy.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VÝŽIVOVÉ SCHÉMA</a:t>
            </a:r>
            <a:br>
              <a:rPr lang="cs-CZ" dirty="0" smtClean="0"/>
            </a:br>
            <a:r>
              <a:rPr lang="cs-CZ" dirty="0" smtClean="0"/>
              <a:t>Potravinové skupiny</a:t>
            </a:r>
            <a:endParaRPr lang="cs-CZ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979712" y="141277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SNÍDANĚ</a:t>
            </a:r>
            <a:br>
              <a:rPr lang="cs-CZ" dirty="0" smtClean="0"/>
            </a:br>
            <a:r>
              <a:rPr lang="cs-CZ" dirty="0" smtClean="0"/>
              <a:t>„Klíč ke všemu“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Snídaně je nejdůležitější jídlo dne, protože:</a:t>
            </a:r>
          </a:p>
          <a:p>
            <a:pPr lvl="1"/>
            <a:r>
              <a:rPr lang="cs-CZ" dirty="0" smtClean="0"/>
              <a:t>Je to pro tělo první jídlo po 6-8hodinách hladovění</a:t>
            </a:r>
          </a:p>
          <a:p>
            <a:pPr lvl="1"/>
            <a:r>
              <a:rPr lang="cs-CZ" dirty="0" smtClean="0"/>
              <a:t>Vynechání snídaně ovlivňuje naši mentální a fyzickou výkonnost, způsobuje únavu a nesoustředěnost.</a:t>
            </a:r>
          </a:p>
          <a:p>
            <a:pPr lvl="1"/>
            <a:r>
              <a:rPr lang="cs-CZ" dirty="0" smtClean="0"/>
              <a:t>Je i klíčovým prvkem v redukční dietě, jelikož zabraňuje večernímu přejídání</a:t>
            </a:r>
          </a:p>
          <a:p>
            <a:r>
              <a:rPr lang="cs-CZ" dirty="0" smtClean="0"/>
              <a:t>Časté výmluvy (mýty), proč nesnídat:</a:t>
            </a:r>
          </a:p>
          <a:p>
            <a:pPr lvl="1"/>
            <a:r>
              <a:rPr lang="cs-CZ" dirty="0" smtClean="0"/>
              <a:t>„Nemám po ránu hlad.“</a:t>
            </a:r>
          </a:p>
          <a:p>
            <a:pPr lvl="1"/>
            <a:r>
              <a:rPr lang="cs-CZ" dirty="0" smtClean="0"/>
              <a:t>„Nemám čas.“</a:t>
            </a:r>
          </a:p>
          <a:p>
            <a:pPr lvl="1"/>
            <a:r>
              <a:rPr lang="cs-CZ" dirty="0" smtClean="0"/>
              <a:t>„Držím dietu.“</a:t>
            </a:r>
          </a:p>
          <a:p>
            <a:pPr lvl="1"/>
            <a:r>
              <a:rPr lang="cs-CZ" dirty="0" smtClean="0"/>
              <a:t>„Když se nasnídám, mám celý den hlad.“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SKLADBA SNÍDANĚ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Ideální snídaně se skládá z kombinace sacharidů (mono i </a:t>
            </a:r>
            <a:r>
              <a:rPr lang="cs-CZ" dirty="0" err="1" smtClean="0"/>
              <a:t>poly</a:t>
            </a:r>
            <a:r>
              <a:rPr lang="cs-CZ" dirty="0" smtClean="0"/>
              <a:t>) a bílkovin</a:t>
            </a:r>
          </a:p>
          <a:p>
            <a:r>
              <a:rPr lang="cs-CZ" dirty="0" smtClean="0"/>
              <a:t>Ideální snídaní je kombinace potravin ze tří potravinových skupin:</a:t>
            </a:r>
          </a:p>
          <a:p>
            <a:pPr lvl="1"/>
            <a:r>
              <a:rPr lang="cs-CZ" dirty="0" smtClean="0"/>
              <a:t>Celozrnné produkty</a:t>
            </a:r>
          </a:p>
          <a:p>
            <a:pPr lvl="1"/>
            <a:r>
              <a:rPr lang="cs-CZ" dirty="0" smtClean="0"/>
              <a:t>Nízkotučné mléko</a:t>
            </a:r>
          </a:p>
          <a:p>
            <a:pPr lvl="1"/>
            <a:r>
              <a:rPr lang="cs-CZ" dirty="0" smtClean="0"/>
              <a:t>Ovoce</a:t>
            </a:r>
          </a:p>
          <a:p>
            <a:pPr lvl="1"/>
            <a:r>
              <a:rPr lang="cs-CZ" dirty="0" smtClean="0"/>
              <a:t>+další nutričně plnohodnotné potraviny</a:t>
            </a:r>
          </a:p>
          <a:p>
            <a:r>
              <a:rPr lang="cs-CZ" dirty="0" smtClean="0"/>
              <a:t>Nejlepší kombinací těchto 3 potravinových skupin jsou cereálie (nejlépe s mlékem, nízkotučným jogurtem nebo sušeným mlékem)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SNÍDANĚ</a:t>
            </a:r>
            <a:br>
              <a:rPr lang="cs-CZ" dirty="0" smtClean="0"/>
            </a:br>
            <a:r>
              <a:rPr lang="cs-CZ" dirty="0" smtClean="0"/>
              <a:t>Proč zrovna cereálie?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Rychle a snadno připravitelné.</a:t>
            </a:r>
          </a:p>
          <a:p>
            <a:r>
              <a:rPr lang="cs-CZ" dirty="0" smtClean="0"/>
              <a:t>Vysoký obsah vlákniny,železa a vápníku</a:t>
            </a:r>
          </a:p>
          <a:p>
            <a:pPr lvl="1"/>
            <a:r>
              <a:rPr lang="cs-CZ" dirty="0" smtClean="0"/>
              <a:t>Vláknina zlepšuje práci střev..</a:t>
            </a:r>
          </a:p>
          <a:p>
            <a:pPr lvl="1"/>
            <a:r>
              <a:rPr lang="cs-CZ" dirty="0" smtClean="0"/>
              <a:t>Železo snižuje nebezpečí chudokrevnosti</a:t>
            </a:r>
          </a:p>
          <a:p>
            <a:pPr lvl="1"/>
            <a:r>
              <a:rPr lang="cs-CZ" dirty="0" smtClean="0"/>
              <a:t>Vápník zvyšuje pevnost kostí.</a:t>
            </a:r>
          </a:p>
          <a:p>
            <a:r>
              <a:rPr lang="cs-CZ" dirty="0" smtClean="0"/>
              <a:t>Nízký obsah tuku a cholesterolu</a:t>
            </a:r>
          </a:p>
          <a:p>
            <a:r>
              <a:rPr lang="cs-CZ" dirty="0" smtClean="0"/>
              <a:t>Univerzální</a:t>
            </a:r>
          </a:p>
          <a:p>
            <a:pPr lvl="1"/>
            <a:r>
              <a:rPr lang="cs-CZ" dirty="0" smtClean="0"/>
              <a:t>Lze kombinovat různé druhy nebo vytvářet vlastní směsi pomocí sušeného ovoce, ovesných </a:t>
            </a:r>
            <a:r>
              <a:rPr lang="cs-CZ" smtClean="0"/>
              <a:t>vloček atd.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SNÍDANĚ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Podle čeho vybírat cereálie</a:t>
            </a:r>
          </a:p>
          <a:p>
            <a:pPr lvl="1"/>
            <a:r>
              <a:rPr lang="cs-CZ" dirty="0" smtClean="0"/>
              <a:t>Vybírat cereálie s vysokým obsahem vlákniny</a:t>
            </a:r>
          </a:p>
          <a:p>
            <a:pPr lvl="1"/>
            <a:r>
              <a:rPr lang="cs-CZ" dirty="0" smtClean="0"/>
              <a:t>Vybírat cereálie s menším obsahem cukru</a:t>
            </a:r>
            <a:endParaRPr lang="cs-CZ" dirty="0"/>
          </a:p>
          <a:p>
            <a:pPr lvl="1"/>
            <a:r>
              <a:rPr lang="cs-CZ" dirty="0" smtClean="0"/>
              <a:t>Vybírat cereálie s nízkým obsahem tuků.</a:t>
            </a:r>
          </a:p>
          <a:p>
            <a:r>
              <a:rPr lang="cs-CZ" dirty="0" smtClean="0"/>
              <a:t>Ovesné vločky</a:t>
            </a:r>
          </a:p>
          <a:p>
            <a:pPr lvl="1"/>
            <a:r>
              <a:rPr lang="cs-CZ" dirty="0" smtClean="0"/>
              <a:t>Výborný zdroj sacharidů, bílkovin ( toto množství se zvýší přidáním mléka) a vlákniny.</a:t>
            </a:r>
          </a:p>
          <a:p>
            <a:pPr lvl="1"/>
            <a:r>
              <a:rPr lang="cs-CZ" dirty="0" smtClean="0"/>
              <a:t>Vhodný jak pro diety tak i pro nabírací jídelníčky.</a:t>
            </a:r>
          </a:p>
          <a:p>
            <a:pPr lvl="1"/>
            <a:r>
              <a:rPr lang="cs-CZ" dirty="0" smtClean="0"/>
              <a:t>Možné připravit na několik desítek způsobů.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SNÍDANĚ</a:t>
            </a:r>
            <a:br>
              <a:rPr lang="cs-CZ" dirty="0" smtClean="0"/>
            </a:br>
            <a:r>
              <a:rPr lang="cs-CZ" dirty="0" smtClean="0"/>
              <a:t>Další doporučení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Snídaně v rychlém občerstvení</a:t>
            </a:r>
          </a:p>
          <a:p>
            <a:pPr lvl="1"/>
            <a:r>
              <a:rPr lang="cs-CZ" dirty="0" smtClean="0"/>
              <a:t>Dát přednost palačinkám, džusu, vdolkům před slaninou, párky, sušenky a croissanty</a:t>
            </a:r>
          </a:p>
          <a:p>
            <a:pPr lvl="1"/>
            <a:r>
              <a:rPr lang="cs-CZ" dirty="0" smtClean="0"/>
              <a:t>Ráno si vzít čerstvé ovoce z domu</a:t>
            </a:r>
          </a:p>
          <a:p>
            <a:pPr lvl="1"/>
            <a:r>
              <a:rPr lang="cs-CZ" dirty="0" smtClean="0"/>
              <a:t>Preferovat občerstvení s celozrnným pečivem,džusy a jogurty</a:t>
            </a:r>
          </a:p>
          <a:p>
            <a:r>
              <a:rPr lang="cs-CZ" dirty="0" smtClean="0"/>
              <a:t>Podíl snídaně</a:t>
            </a:r>
          </a:p>
          <a:p>
            <a:pPr lvl="1"/>
            <a:r>
              <a:rPr lang="cs-CZ" dirty="0" smtClean="0"/>
              <a:t>Snídaně by měla tvořit 25-30% celkového denního příjmu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OBĚD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Druhé nejdůležitější jídlo dne (po snídani)</a:t>
            </a:r>
          </a:p>
          <a:p>
            <a:r>
              <a:rPr lang="cs-CZ" dirty="0" smtClean="0"/>
              <a:t>Pro sportovce má několik funkcí:</a:t>
            </a:r>
          </a:p>
          <a:p>
            <a:pPr lvl="1"/>
            <a:r>
              <a:rPr lang="cs-CZ" dirty="0" smtClean="0"/>
              <a:t>Doplnění energie pro ty, kteří trénují ráno nebo odpoledne</a:t>
            </a:r>
          </a:p>
          <a:p>
            <a:pPr lvl="1"/>
            <a:r>
              <a:rPr lang="cs-CZ" dirty="0" smtClean="0"/>
              <a:t>Jako hlavní zdroj energie pro ty, kdo trénují odpoledne</a:t>
            </a:r>
          </a:p>
          <a:p>
            <a:r>
              <a:rPr lang="cs-CZ" dirty="0" smtClean="0"/>
              <a:t>Důležitý jak v redukčním tak nabíracím jídelníčku</a:t>
            </a:r>
          </a:p>
          <a:p>
            <a:r>
              <a:rPr lang="cs-CZ" dirty="0" smtClean="0"/>
              <a:t>Ideální je kombinace tři potravinových skupin</a:t>
            </a:r>
          </a:p>
          <a:p>
            <a:pPr lvl="1"/>
            <a:r>
              <a:rPr lang="cs-CZ" dirty="0" smtClean="0"/>
              <a:t>Potravinové skupiny tvoří:</a:t>
            </a:r>
          </a:p>
          <a:p>
            <a:pPr lvl="2"/>
            <a:r>
              <a:rPr lang="cs-CZ" dirty="0" smtClean="0"/>
              <a:t>Ovoce,zelenina, obilniny, oleje, maso a luštěniny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467</TotalTime>
  <Words>859</Words>
  <Application>Microsoft Office PowerPoint</Application>
  <PresentationFormat>Předvádění na obrazovce (4:3)</PresentationFormat>
  <Paragraphs>125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Slunovrat</vt:lpstr>
      <vt:lpstr>KAŽDODENNÍ STRAVA</vt:lpstr>
      <vt:lpstr>ZÁKLADNÍ DOPORUČENÍ</vt:lpstr>
      <vt:lpstr>VÝŽIVOVÉ SCHÉMA Potravinové skupiny</vt:lpstr>
      <vt:lpstr>SNÍDANĚ „Klíč ke všemu“</vt:lpstr>
      <vt:lpstr>SKLADBA SNÍDANĚ</vt:lpstr>
      <vt:lpstr>SNÍDANĚ Proč zrovna cereálie?</vt:lpstr>
      <vt:lpstr>SNÍDANĚ</vt:lpstr>
      <vt:lpstr>SNÍDANĚ Další doporučení</vt:lpstr>
      <vt:lpstr>OBĚD</vt:lpstr>
      <vt:lpstr>OBĚD Doporučení</vt:lpstr>
      <vt:lpstr>OBĚD Saláty</vt:lpstr>
      <vt:lpstr>VEČEŘE</vt:lpstr>
      <vt:lpstr>VEČEŘE Další doporučení</vt:lpstr>
      <vt:lpstr>SVAČINY</vt:lpstr>
      <vt:lpstr>ZDRAVÉ SVAČINY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KAŽDODENNÍ STRAVA</dc:title>
  <dc:creator>brankar</dc:creator>
  <cp:lastModifiedBy>brankar</cp:lastModifiedBy>
  <cp:revision>34</cp:revision>
  <dcterms:created xsi:type="dcterms:W3CDTF">2013-08-21T21:49:18Z</dcterms:created>
  <dcterms:modified xsi:type="dcterms:W3CDTF">2013-08-30T12:41:12Z</dcterms:modified>
</cp:coreProperties>
</file>